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85" r:id="rId3"/>
    <p:sldId id="261" r:id="rId4"/>
    <p:sldId id="283" r:id="rId5"/>
    <p:sldId id="258" r:id="rId6"/>
    <p:sldId id="277" r:id="rId7"/>
    <p:sldId id="268" r:id="rId8"/>
    <p:sldId id="287" r:id="rId9"/>
    <p:sldId id="267" r:id="rId10"/>
    <p:sldId id="269" r:id="rId11"/>
    <p:sldId id="270" r:id="rId12"/>
    <p:sldId id="280" r:id="rId13"/>
    <p:sldId id="284" r:id="rId14"/>
    <p:sldId id="282" r:id="rId15"/>
    <p:sldId id="257" r:id="rId16"/>
    <p:sldId id="264" r:id="rId17"/>
    <p:sldId id="265" r:id="rId18"/>
    <p:sldId id="266" r:id="rId19"/>
    <p:sldId id="279" r:id="rId20"/>
    <p:sldId id="272" r:id="rId21"/>
    <p:sldId id="276" r:id="rId22"/>
    <p:sldId id="281" r:id="rId23"/>
    <p:sldId id="275" r:id="rId24"/>
    <p:sldId id="263" r:id="rId25"/>
    <p:sldId id="273" r:id="rId26"/>
    <p:sldId id="271" r:id="rId27"/>
    <p:sldId id="260" r:id="rId28"/>
    <p:sldId id="274" r:id="rId29"/>
    <p:sldId id="259" r:id="rId30"/>
    <p:sldId id="278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37EB-FFEC-4A27-A949-057DF40D5DEE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3DA3-D1A0-4200-8D70-6B99369195D6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37EB-FFEC-4A27-A949-057DF40D5DEE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3DA3-D1A0-4200-8D70-6B99369195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37EB-FFEC-4A27-A949-057DF40D5DEE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3DA3-D1A0-4200-8D70-6B99369195D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37EB-FFEC-4A27-A949-057DF40D5DEE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3DA3-D1A0-4200-8D70-6B99369195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37EB-FFEC-4A27-A949-057DF40D5DEE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3DA3-D1A0-4200-8D70-6B99369195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37EB-FFEC-4A27-A949-057DF40D5DEE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3DA3-D1A0-4200-8D70-6B99369195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37EB-FFEC-4A27-A949-057DF40D5DEE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3DA3-D1A0-4200-8D70-6B99369195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37EB-FFEC-4A27-A949-057DF40D5DEE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3DA3-D1A0-4200-8D70-6B99369195D6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37EB-FFEC-4A27-A949-057DF40D5DEE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3DA3-D1A0-4200-8D70-6B99369195D6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37EB-FFEC-4A27-A949-057DF40D5DEE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3DA3-D1A0-4200-8D70-6B99369195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37EB-FFEC-4A27-A949-057DF40D5DEE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3DA3-D1A0-4200-8D70-6B99369195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15A37EB-FFEC-4A27-A949-057DF40D5DEE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4B93DA3-D1A0-4200-8D70-6B99369195D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wav"/><Relationship Id="rId5" Type="http://schemas.microsoft.com/office/2007/relationships/media" Target="../media/media3.wav"/><Relationship Id="rId10" Type="http://schemas.openxmlformats.org/officeDocument/2006/relationships/image" Target="../media/image3.png"/><Relationship Id="rId4" Type="http://schemas.openxmlformats.org/officeDocument/2006/relationships/audio" Target="../media/media2.mp3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av"/><Relationship Id="rId2" Type="http://schemas.microsoft.com/office/2007/relationships/media" Target="../media/media7.wav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2" Type="http://schemas.microsoft.com/office/2007/relationships/media" Target="../media/media8.wav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2" Type="http://schemas.microsoft.com/office/2007/relationships/media" Target="../media/media9.wav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2" Type="http://schemas.microsoft.com/office/2007/relationships/media" Target="../media/media10.wav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wav"/><Relationship Id="rId7" Type="http://schemas.openxmlformats.org/officeDocument/2006/relationships/image" Target="../media/image3.png"/><Relationship Id="rId2" Type="http://schemas.microsoft.com/office/2007/relationships/media" Target="../media/media11.wav"/><Relationship Id="rId1" Type="http://schemas.openxmlformats.org/officeDocument/2006/relationships/tags" Target="../tags/tag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wav"/><Relationship Id="rId2" Type="http://schemas.microsoft.com/office/2007/relationships/media" Target="../media/media12.wav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wav"/><Relationship Id="rId2" Type="http://schemas.microsoft.com/office/2007/relationships/media" Target="../media/media13.wav"/><Relationship Id="rId1" Type="http://schemas.openxmlformats.org/officeDocument/2006/relationships/tags" Target="../tags/tag9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wav"/><Relationship Id="rId2" Type="http://schemas.microsoft.com/office/2007/relationships/media" Target="../media/media15.wav"/><Relationship Id="rId1" Type="http://schemas.openxmlformats.org/officeDocument/2006/relationships/tags" Target="../tags/tag10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wav"/><Relationship Id="rId2" Type="http://schemas.microsoft.com/office/2007/relationships/media" Target="../media/media16.wav"/><Relationship Id="rId1" Type="http://schemas.openxmlformats.org/officeDocument/2006/relationships/tags" Target="../tags/tag11.xml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wav"/><Relationship Id="rId2" Type="http://schemas.microsoft.com/office/2007/relationships/media" Target="../media/media17.wav"/><Relationship Id="rId1" Type="http://schemas.openxmlformats.org/officeDocument/2006/relationships/tags" Target="../tags/tag12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wav"/><Relationship Id="rId2" Type="http://schemas.microsoft.com/office/2007/relationships/media" Target="../media/media18.wav"/><Relationship Id="rId1" Type="http://schemas.openxmlformats.org/officeDocument/2006/relationships/tags" Target="../tags/tag13.xml"/><Relationship Id="rId6" Type="http://schemas.openxmlformats.org/officeDocument/2006/relationships/image" Target="../media/image3.png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wav"/><Relationship Id="rId2" Type="http://schemas.microsoft.com/office/2007/relationships/media" Target="../media/media19.wav"/><Relationship Id="rId1" Type="http://schemas.openxmlformats.org/officeDocument/2006/relationships/tags" Target="../tags/tag14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wav"/><Relationship Id="rId2" Type="http://schemas.microsoft.com/office/2007/relationships/media" Target="../media/media21.wav"/><Relationship Id="rId1" Type="http://schemas.openxmlformats.org/officeDocument/2006/relationships/tags" Target="../tags/tag15.xml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2.wav"/><Relationship Id="rId2" Type="http://schemas.microsoft.com/office/2007/relationships/media" Target="../media/media22.wav"/><Relationship Id="rId1" Type="http://schemas.openxmlformats.org/officeDocument/2006/relationships/tags" Target="../tags/tag16.xml"/><Relationship Id="rId6" Type="http://schemas.openxmlformats.org/officeDocument/2006/relationships/image" Target="../media/image3.png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3.wav"/><Relationship Id="rId2" Type="http://schemas.microsoft.com/office/2007/relationships/media" Target="../media/media23.wav"/><Relationship Id="rId1" Type="http://schemas.openxmlformats.org/officeDocument/2006/relationships/tags" Target="../tags/tag17.xml"/><Relationship Id="rId6" Type="http://schemas.openxmlformats.org/officeDocument/2006/relationships/image" Target="../media/image3.png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4.wav"/><Relationship Id="rId2" Type="http://schemas.microsoft.com/office/2007/relationships/media" Target="../media/media24.wav"/><Relationship Id="rId1" Type="http://schemas.openxmlformats.org/officeDocument/2006/relationships/tags" Target="../tags/tag18.xml"/><Relationship Id="rId6" Type="http://schemas.openxmlformats.org/officeDocument/2006/relationships/image" Target="../media/image3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5.wav"/><Relationship Id="rId2" Type="http://schemas.microsoft.com/office/2007/relationships/media" Target="../media/media25.wav"/><Relationship Id="rId1" Type="http://schemas.openxmlformats.org/officeDocument/2006/relationships/tags" Target="../tags/tag19.xml"/><Relationship Id="rId6" Type="http://schemas.openxmlformats.org/officeDocument/2006/relationships/image" Target="../media/image3.png"/><Relationship Id="rId5" Type="http://schemas.openxmlformats.org/officeDocument/2006/relationships/image" Target="../media/image26.png"/><Relationship Id="rId4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6.wav"/><Relationship Id="rId2" Type="http://schemas.microsoft.com/office/2007/relationships/media" Target="../media/media26.wav"/><Relationship Id="rId1" Type="http://schemas.openxmlformats.org/officeDocument/2006/relationships/tags" Target="../tags/tag20.xml"/><Relationship Id="rId6" Type="http://schemas.openxmlformats.org/officeDocument/2006/relationships/image" Target="../media/image3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7.wav"/><Relationship Id="rId2" Type="http://schemas.microsoft.com/office/2007/relationships/media" Target="../media/media27.wav"/><Relationship Id="rId1" Type="http://schemas.openxmlformats.org/officeDocument/2006/relationships/tags" Target="../tags/tag2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media28.wav"/><Relationship Id="rId2" Type="http://schemas.microsoft.com/office/2007/relationships/media" Target="../media/media28.wav"/><Relationship Id="rId1" Type="http://schemas.openxmlformats.org/officeDocument/2006/relationships/tags" Target="../tags/tag22.xml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media29.wav"/><Relationship Id="rId2" Type="http://schemas.microsoft.com/office/2007/relationships/media" Target="../media/media29.wav"/><Relationship Id="rId1" Type="http://schemas.openxmlformats.org/officeDocument/2006/relationships/tags" Target="../tags/tag23.xml"/><Relationship Id="rId6" Type="http://schemas.openxmlformats.org/officeDocument/2006/relationships/image" Target="../media/image3.png"/><Relationship Id="rId5" Type="http://schemas.openxmlformats.org/officeDocument/2006/relationships/image" Target="../media/image30.png"/><Relationship Id="rId4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media30.wav"/><Relationship Id="rId2" Type="http://schemas.microsoft.com/office/2007/relationships/media" Target="../media/media30.wav"/><Relationship Id="rId1" Type="http://schemas.openxmlformats.org/officeDocument/2006/relationships/tags" Target="../tags/tag24.xml"/><Relationship Id="rId6" Type="http://schemas.openxmlformats.org/officeDocument/2006/relationships/image" Target="../media/image3.png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media31.wav"/><Relationship Id="rId2" Type="http://schemas.microsoft.com/office/2007/relationships/media" Target="../media/media31.wav"/><Relationship Id="rId1" Type="http://schemas.openxmlformats.org/officeDocument/2006/relationships/tags" Target="../tags/tag25.xml"/><Relationship Id="rId6" Type="http://schemas.openxmlformats.org/officeDocument/2006/relationships/image" Target="../media/image3.png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media32.wav"/><Relationship Id="rId2" Type="http://schemas.microsoft.com/office/2007/relationships/media" Target="../media/media32.wav"/><Relationship Id="rId1" Type="http://schemas.openxmlformats.org/officeDocument/2006/relationships/tags" Target="../tags/tag26.xml"/><Relationship Id="rId6" Type="http://schemas.openxmlformats.org/officeDocument/2006/relationships/image" Target="../media/image3.png"/><Relationship Id="rId5" Type="http://schemas.openxmlformats.org/officeDocument/2006/relationships/image" Target="../media/image33.png"/><Relationship Id="rId4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media33.wav"/><Relationship Id="rId2" Type="http://schemas.microsoft.com/office/2007/relationships/media" Target="../media/media33.wav"/><Relationship Id="rId1" Type="http://schemas.openxmlformats.org/officeDocument/2006/relationships/tags" Target="../tags/tag27.xml"/><Relationship Id="rId6" Type="http://schemas.openxmlformats.org/officeDocument/2006/relationships/image" Target="../media/image3.png"/><Relationship Id="rId5" Type="http://schemas.openxmlformats.org/officeDocument/2006/relationships/image" Target="../media/image34.png"/><Relationship Id="rId4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09800"/>
            <a:ext cx="3581400" cy="19050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The Two </a:t>
            </a:r>
            <a:r>
              <a:rPr lang="en-US" sz="4400" dirty="0" err="1" smtClean="0">
                <a:solidFill>
                  <a:schemeClr val="bg1"/>
                </a:solidFill>
              </a:rPr>
              <a:t>Fridas</a:t>
            </a:r>
            <a:r>
              <a:rPr lang="en-US" sz="4400" dirty="0" smtClean="0">
                <a:solidFill>
                  <a:schemeClr val="bg1"/>
                </a:solidFill>
              </a:rPr>
              <a:t/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1939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La Lloron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10050" y="4961659"/>
            <a:ext cx="609600" cy="6096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447800"/>
            <a:ext cx="4648200" cy="467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La Lloron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6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978">
        <p:fade/>
      </p:transition>
    </mc:Choice>
    <mc:Fallback xmlns="">
      <p:transition spd="med" advTm="129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115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numSld="999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57800" y="274638"/>
            <a:ext cx="3429000" cy="5897562"/>
          </a:xfrm>
        </p:spPr>
        <p:txBody>
          <a:bodyPr>
            <a:normAutofit fontScale="90000"/>
          </a:bodyPr>
          <a:lstStyle/>
          <a:p>
            <a:r>
              <a:rPr lang="en-US" sz="2700" dirty="0" smtClean="0"/>
              <a:t>First Self Portrait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900" dirty="0" smtClean="0"/>
              <a:t>Self Portrait in a Velvet Dress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bg1"/>
                </a:solidFill>
              </a:rPr>
              <a:t>1926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3" t="3040" r="4478" b="4062"/>
          <a:stretch/>
        </p:blipFill>
        <p:spPr bwMode="auto">
          <a:xfrm>
            <a:off x="609600" y="685800"/>
            <a:ext cx="4122548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792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659">
        <p:fade/>
      </p:transition>
    </mc:Choice>
    <mc:Fallback xmlns="">
      <p:transition spd="med" advTm="96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3810000" cy="39925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Two Women</a:t>
            </a:r>
            <a:br>
              <a:rPr lang="en-US" sz="4800" dirty="0" smtClean="0">
                <a:solidFill>
                  <a:schemeClr val="bg1"/>
                </a:solidFill>
              </a:rPr>
            </a:br>
            <a:r>
              <a:rPr lang="en-US" sz="4800" dirty="0" smtClean="0">
                <a:solidFill>
                  <a:schemeClr val="bg1"/>
                </a:solidFill>
              </a:rPr>
              <a:t>1929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824" y="533400"/>
            <a:ext cx="4614862" cy="594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5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284">
        <p:fade/>
      </p:transition>
    </mc:Choice>
    <mc:Fallback xmlns="">
      <p:transition spd="med" advTm="72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0" y="274638"/>
            <a:ext cx="3352800" cy="5440362"/>
          </a:xfrm>
        </p:spPr>
        <p:txBody>
          <a:bodyPr>
            <a:normAutofit/>
          </a:bodyPr>
          <a:lstStyle/>
          <a:p>
            <a:pPr algn="ctr"/>
            <a:r>
              <a:rPr lang="en-US" sz="4900" dirty="0" smtClean="0"/>
              <a:t>Portrait of my Sister Christina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bg1"/>
                </a:solidFill>
              </a:rPr>
              <a:t>1928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8" t="2388" r="13940" b="2090"/>
          <a:stretch/>
        </p:blipFill>
        <p:spPr bwMode="auto">
          <a:xfrm>
            <a:off x="611875" y="762000"/>
            <a:ext cx="4094328" cy="5459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108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489">
        <p:fade/>
      </p:transition>
    </mc:Choice>
    <mc:Fallback xmlns="">
      <p:transition spd="med" advTm="94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52800" cy="6049962"/>
          </a:xfrm>
        </p:spPr>
        <p:txBody>
          <a:bodyPr/>
          <a:lstStyle/>
          <a:p>
            <a:r>
              <a:rPr lang="en-US" sz="4400" smtClean="0">
                <a:solidFill>
                  <a:schemeClr val="bg1"/>
                </a:solidFill>
              </a:rPr>
              <a:t>Frieda </a:t>
            </a:r>
            <a:r>
              <a:rPr lang="en-US" sz="4400" dirty="0" smtClean="0">
                <a:solidFill>
                  <a:schemeClr val="bg1"/>
                </a:solidFill>
              </a:rPr>
              <a:t>and Diego Rivera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1931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57200"/>
            <a:ext cx="4572000" cy="5965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639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236">
        <p:fade/>
      </p:transition>
    </mc:Choice>
    <mc:Fallback xmlns="">
      <p:transition spd="med" advTm="92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 smtClean="0">
                <a:solidFill>
                  <a:schemeClr val="bg1"/>
                </a:solidFill>
              </a:rPr>
              <a:t>Henry Ford Hospital</a:t>
            </a:r>
            <a:br>
              <a:rPr lang="en-US" sz="4900" dirty="0" smtClean="0">
                <a:solidFill>
                  <a:schemeClr val="bg1"/>
                </a:solidFill>
              </a:rPr>
            </a:br>
            <a:r>
              <a:rPr lang="en-US" dirty="0" smtClean="0"/>
              <a:t>1932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406" y="1524000"/>
            <a:ext cx="6477000" cy="5100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3769477"/>
      </p:ext>
    </p:extLst>
  </p:cSld>
  <p:clrMapOvr>
    <a:masterClrMapping/>
  </p:clrMapOvr>
  <p:transition spd="slow" advTm="9074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5240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Self Portrait on the Border of Mexico and the United States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000" dirty="0" smtClean="0"/>
              <a:t>1932</a:t>
            </a:r>
            <a:endParaRPr lang="en-US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0"/>
          <a:stretch/>
        </p:blipFill>
        <p:spPr bwMode="auto">
          <a:xfrm>
            <a:off x="1420091" y="1676400"/>
            <a:ext cx="5971309" cy="494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73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721">
        <p:fade/>
      </p:transition>
    </mc:Choice>
    <mc:Fallback xmlns="">
      <p:transition spd="med" advTm="97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Few Small Nips</a:t>
            </a:r>
            <a:br>
              <a:rPr lang="en-US" dirty="0" smtClean="0"/>
            </a:br>
            <a:r>
              <a:rPr lang="en-US" sz="2700" dirty="0" smtClean="0">
                <a:solidFill>
                  <a:schemeClr val="bg1"/>
                </a:solidFill>
              </a:rPr>
              <a:t>1935</a:t>
            </a:r>
            <a:endParaRPr lang="en-US" sz="2700" dirty="0">
              <a:solidFill>
                <a:schemeClr val="bg1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5886450" cy="476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96050" y="1905000"/>
            <a:ext cx="22669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Frida</a:t>
            </a:r>
            <a:r>
              <a:rPr lang="en-US" sz="2400" b="1" dirty="0"/>
              <a:t> painted her sorrow and anger over the affair her husband Diego was having with </a:t>
            </a:r>
            <a:r>
              <a:rPr lang="en-US" sz="2400" b="1" dirty="0" smtClean="0"/>
              <a:t>her sister Cristina.</a:t>
            </a:r>
            <a:endParaRPr lang="en-US" sz="24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524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053">
        <p:fade/>
      </p:transition>
    </mc:Choice>
    <mc:Fallback xmlns="">
      <p:transition spd="med" advTm="110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331788"/>
            <a:ext cx="3276600" cy="28495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Self Portrait Dedicated to Leon Trotsky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1937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4393036" cy="590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09950"/>
            <a:ext cx="4876800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505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131">
        <p:fade/>
      </p:transition>
    </mc:Choice>
    <mc:Fallback xmlns="">
      <p:transition spd="med" advTm="111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49138"/>
            <a:ext cx="8153400" cy="11731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My Nurse and I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/>
              <a:t>1937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04800"/>
            <a:ext cx="6096000" cy="538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748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669">
        <p:fade/>
      </p:transition>
    </mc:Choice>
    <mc:Fallback xmlns="">
      <p:transition spd="med" advTm="96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218" y="1018309"/>
            <a:ext cx="3276600" cy="1905000"/>
          </a:xfrm>
        </p:spPr>
        <p:txBody>
          <a:bodyPr>
            <a:normAutofit/>
          </a:bodyPr>
          <a:lstStyle/>
          <a:p>
            <a:r>
              <a:rPr lang="en-US" dirty="0" smtClean="0"/>
              <a:t>Portrait of Diego Rivera</a:t>
            </a:r>
            <a:br>
              <a:rPr lang="en-US" dirty="0" smtClean="0"/>
            </a:br>
            <a:r>
              <a:rPr lang="en-US" dirty="0" smtClean="0">
                <a:solidFill>
                  <a:schemeClr val="bg1"/>
                </a:solidFill>
              </a:rPr>
              <a:t>1937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99" y="304800"/>
            <a:ext cx="4062113" cy="625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281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443">
        <p:fade/>
      </p:transition>
    </mc:Choice>
    <mc:Fallback xmlns="">
      <p:transition spd="med" advTm="84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274637"/>
            <a:ext cx="3733800" cy="4373563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Memory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1937</a:t>
            </a:r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74" y="228601"/>
            <a:ext cx="4302449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6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244">
        <p:fade/>
      </p:transition>
    </mc:Choice>
    <mc:Fallback xmlns="">
      <p:transition spd="med" advTm="62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3200400" cy="5592762"/>
          </a:xfrm>
        </p:spPr>
        <p:txBody>
          <a:bodyPr/>
          <a:lstStyle/>
          <a:p>
            <a:r>
              <a:rPr lang="en-US" sz="4400" dirty="0" smtClean="0"/>
              <a:t>What the Water Gave 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bg1"/>
                </a:solidFill>
              </a:rPr>
              <a:t>1938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79139"/>
            <a:ext cx="4800600" cy="627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851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866">
        <p:fade/>
      </p:transition>
    </mc:Choice>
    <mc:Fallback xmlns="">
      <p:transition spd="med" advTm="88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74638"/>
            <a:ext cx="3200400" cy="6049962"/>
          </a:xfrm>
        </p:spPr>
        <p:txBody>
          <a:bodyPr>
            <a:normAutofit/>
          </a:bodyPr>
          <a:lstStyle/>
          <a:p>
            <a:r>
              <a:rPr lang="en-US" dirty="0" smtClean="0"/>
              <a:t>Girl with Death Mask</a:t>
            </a:r>
            <a:br>
              <a:rPr lang="en-US" dirty="0" smtClean="0"/>
            </a:br>
            <a:r>
              <a:rPr lang="en-US" dirty="0" smtClean="0">
                <a:solidFill>
                  <a:schemeClr val="bg1"/>
                </a:solidFill>
              </a:rPr>
              <a:t>1938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4607257" cy="6259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027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637">
        <p:fade/>
      </p:transition>
    </mc:Choice>
    <mc:Fallback xmlns="">
      <p:transition spd="med" advTm="86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81000"/>
            <a:ext cx="4191000" cy="6226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8382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05200" cy="5973762"/>
          </a:xfrm>
        </p:spPr>
        <p:txBody>
          <a:bodyPr>
            <a:normAutofit/>
          </a:bodyPr>
          <a:lstStyle/>
          <a:p>
            <a:r>
              <a:rPr lang="en-US" dirty="0"/>
              <a:t>Self Portrait Dedicated to Dr. </a:t>
            </a:r>
            <a:r>
              <a:rPr lang="en-US" dirty="0" err="1"/>
              <a:t>Eloesser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chemeClr val="bg1"/>
                </a:solidFill>
              </a:rPr>
              <a:t>1940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539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323">
        <p:fade/>
      </p:transition>
    </mc:Choice>
    <mc:Fallback xmlns="">
      <p:transition spd="med" advTm="83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Dream (The Bed)</a:t>
            </a:r>
            <a:br>
              <a:rPr lang="en-US" dirty="0" smtClean="0"/>
            </a:br>
            <a:r>
              <a:rPr lang="en-US" dirty="0" smtClean="0">
                <a:solidFill>
                  <a:schemeClr val="bg1"/>
                </a:solidFill>
              </a:rPr>
              <a:t>1940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99" y="1524000"/>
            <a:ext cx="6839854" cy="510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719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71">
        <p:fade/>
      </p:transition>
    </mc:Choice>
    <mc:Fallback xmlns="">
      <p:transition spd="med" advTm="69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3352800" cy="51816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Self Portrait with Cropped Hair</a:t>
            </a:r>
            <a:br>
              <a:rPr lang="en-US" sz="3600" dirty="0" smtClean="0"/>
            </a:br>
            <a:r>
              <a:rPr lang="en-US" sz="3600" dirty="0" smtClean="0">
                <a:solidFill>
                  <a:schemeClr val="bg1"/>
                </a:solidFill>
              </a:rPr>
              <a:t>1940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04800"/>
            <a:ext cx="4335604" cy="6186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255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538">
        <p:fade/>
      </p:transition>
    </mc:Choice>
    <mc:Fallback xmlns="">
      <p:transition spd="med" advTm="85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0" y="274638"/>
            <a:ext cx="3581400" cy="5745162"/>
          </a:xfrm>
        </p:spPr>
        <p:txBody>
          <a:bodyPr>
            <a:normAutofit/>
          </a:bodyPr>
          <a:lstStyle/>
          <a:p>
            <a:r>
              <a:rPr lang="en-US" dirty="0" smtClean="0"/>
              <a:t>Self Portrait with Thorn Necklace</a:t>
            </a:r>
            <a:br>
              <a:rPr lang="en-US" dirty="0" smtClean="0"/>
            </a:br>
            <a:r>
              <a:rPr lang="en-US" dirty="0" smtClean="0">
                <a:solidFill>
                  <a:schemeClr val="bg1"/>
                </a:solidFill>
              </a:rPr>
              <a:t>1940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4603883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8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724">
        <p:fade/>
      </p:transition>
    </mc:Choice>
    <mc:Fallback xmlns="">
      <p:transition spd="med" advTm="67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3505200" cy="19351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 smtClean="0"/>
              <a:t>Me and My Parrots</a:t>
            </a:r>
            <a:br>
              <a:rPr lang="en-US" sz="5300" dirty="0" smtClean="0"/>
            </a:br>
            <a:r>
              <a:rPr lang="en-US" dirty="0" smtClean="0">
                <a:solidFill>
                  <a:schemeClr val="bg1"/>
                </a:solidFill>
              </a:rPr>
              <a:t>1941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1000"/>
            <a:ext cx="4648200" cy="6047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891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453">
        <p:fade/>
      </p:transition>
    </mc:Choice>
    <mc:Fallback xmlns="">
      <p:transition spd="med" advTm="74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3200400" cy="5562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Portrait of </a:t>
            </a:r>
            <a:r>
              <a:rPr lang="en-US" dirty="0" err="1" smtClean="0"/>
              <a:t>Lucha</a:t>
            </a:r>
            <a:r>
              <a:rPr lang="en-US" dirty="0" smtClean="0"/>
              <a:t> Maria, </a:t>
            </a:r>
            <a:br>
              <a:rPr lang="en-US" dirty="0" smtClean="0"/>
            </a:br>
            <a:r>
              <a:rPr lang="en-US" dirty="0" smtClean="0"/>
              <a:t>a Girl from </a:t>
            </a:r>
            <a:r>
              <a:rPr lang="en-US" dirty="0" err="1" smtClean="0"/>
              <a:t>Tehuacan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>
                <a:solidFill>
                  <a:schemeClr val="bg1"/>
                </a:solidFill>
              </a:rPr>
              <a:t>1942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1000"/>
            <a:ext cx="5070348" cy="6168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592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349">
        <p:fade/>
      </p:transition>
    </mc:Choice>
    <mc:Fallback xmlns="">
      <p:transition spd="med" advTm="73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925" y="5257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5300" dirty="0" smtClean="0"/>
              <a:t>Roots</a:t>
            </a:r>
            <a:br>
              <a:rPr lang="en-US" sz="5300" dirty="0" smtClean="0"/>
            </a:br>
            <a:r>
              <a:rPr lang="en-US" dirty="0" smtClean="0">
                <a:solidFill>
                  <a:schemeClr val="bg1"/>
                </a:solidFill>
              </a:rPr>
              <a:t>1943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25" y="304800"/>
            <a:ext cx="7924800" cy="473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749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652">
        <p:fade/>
      </p:transition>
    </mc:Choice>
    <mc:Fallback xmlns="">
      <p:transition spd="med" advTm="76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24200" cy="4906962"/>
          </a:xfrm>
        </p:spPr>
        <p:txBody>
          <a:bodyPr>
            <a:normAutofit/>
          </a:bodyPr>
          <a:lstStyle/>
          <a:p>
            <a:r>
              <a:rPr lang="en-US" sz="4400" dirty="0" smtClean="0"/>
              <a:t>Diego in My Thoughts</a:t>
            </a:r>
            <a:br>
              <a:rPr lang="en-US" sz="4400" dirty="0" smtClean="0"/>
            </a:br>
            <a:r>
              <a:rPr lang="en-US" dirty="0" smtClean="0">
                <a:solidFill>
                  <a:schemeClr val="bg1"/>
                </a:solidFill>
              </a:rPr>
              <a:t>1943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434" y="304800"/>
            <a:ext cx="4800600" cy="626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379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568">
        <p:fade/>
      </p:transition>
    </mc:Choice>
    <mc:Fallback xmlns="">
      <p:transition spd="med" advTm="75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274638"/>
            <a:ext cx="3276600" cy="6049962"/>
          </a:xfrm>
        </p:spPr>
        <p:txBody>
          <a:bodyPr>
            <a:normAutofit/>
          </a:bodyPr>
          <a:lstStyle/>
          <a:p>
            <a:r>
              <a:rPr lang="en-US" sz="4400" dirty="0" smtClean="0"/>
              <a:t>Portrait of Natasha </a:t>
            </a:r>
            <a:r>
              <a:rPr lang="en-US" sz="4400" dirty="0" err="1" smtClean="0"/>
              <a:t>Gelman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dirty="0" smtClean="0">
                <a:solidFill>
                  <a:schemeClr val="bg1"/>
                </a:solidFill>
              </a:rPr>
              <a:t>1943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78836"/>
            <a:ext cx="4591050" cy="608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412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498">
        <p:fade/>
      </p:transition>
    </mc:Choice>
    <mc:Fallback xmlns="">
      <p:transition spd="med" advTm="74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0"/>
            <a:ext cx="3124200" cy="25908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The Broken Column</a:t>
            </a:r>
            <a:br>
              <a:rPr lang="en-US" sz="4400" dirty="0" smtClean="0"/>
            </a:br>
            <a:r>
              <a:rPr lang="en-US" dirty="0" smtClean="0">
                <a:solidFill>
                  <a:schemeClr val="bg1"/>
                </a:solidFill>
              </a:rPr>
              <a:t>1944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"/>
            <a:ext cx="4664037" cy="6040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148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668">
        <p:fade/>
      </p:transition>
    </mc:Choice>
    <mc:Fallback xmlns="">
      <p:transition spd="med" advTm="76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457200"/>
            <a:ext cx="3733800" cy="5867400"/>
          </a:xfrm>
        </p:spPr>
        <p:txBody>
          <a:bodyPr>
            <a:normAutofit/>
          </a:bodyPr>
          <a:lstStyle/>
          <a:p>
            <a:r>
              <a:rPr lang="en-US" dirty="0" smtClean="0"/>
              <a:t>Portrait of Mariana </a:t>
            </a:r>
            <a:r>
              <a:rPr lang="en-US" dirty="0" err="1" smtClean="0"/>
              <a:t>Morillo</a:t>
            </a:r>
            <a:r>
              <a:rPr lang="en-US" dirty="0" smtClean="0"/>
              <a:t> </a:t>
            </a:r>
            <a:r>
              <a:rPr lang="en-US" dirty="0" err="1" smtClean="0"/>
              <a:t>Safa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>
                <a:solidFill>
                  <a:schemeClr val="bg1"/>
                </a:solidFill>
              </a:rPr>
              <a:t>1944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27" y="457200"/>
            <a:ext cx="4156363" cy="6097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22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920">
        <p:fade/>
      </p:transition>
    </mc:Choice>
    <mc:Fallback xmlns="">
      <p:transition spd="med" advTm="79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0" y="571500"/>
            <a:ext cx="33528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Portrait of Dona Rosita </a:t>
            </a:r>
            <a:r>
              <a:rPr lang="en-US" dirty="0" err="1" smtClean="0"/>
              <a:t>Morillo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>
                <a:solidFill>
                  <a:schemeClr val="bg1"/>
                </a:solidFill>
              </a:rPr>
              <a:t>1944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4667250" cy="611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244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518">
        <p:fade/>
      </p:transition>
    </mc:Choice>
    <mc:Fallback xmlns="">
      <p:transition spd="med" advTm="75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</p:spPr>
        <p:txBody>
          <a:bodyPr>
            <a:normAutofit fontScale="90000"/>
          </a:bodyPr>
          <a:lstStyle/>
          <a:p>
            <a:r>
              <a:rPr lang="en-US" sz="5300" dirty="0" smtClean="0"/>
              <a:t>The Wounded Deer</a:t>
            </a:r>
            <a:br>
              <a:rPr lang="en-US" sz="5300" dirty="0" smtClean="0"/>
            </a:br>
            <a:r>
              <a:rPr lang="en-US" dirty="0" smtClean="0">
                <a:solidFill>
                  <a:schemeClr val="bg1"/>
                </a:solidFill>
              </a:rPr>
              <a:t>1946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71600"/>
            <a:ext cx="6705600" cy="506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207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182">
        <p:fade/>
      </p:transition>
    </mc:Choice>
    <mc:Fallback xmlns="">
      <p:transition spd="med" advTm="71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76600" cy="6049962"/>
          </a:xfrm>
        </p:spPr>
        <p:txBody>
          <a:bodyPr>
            <a:normAutofit/>
          </a:bodyPr>
          <a:lstStyle/>
          <a:p>
            <a:r>
              <a:rPr lang="en-US" sz="4400" dirty="0" smtClean="0"/>
              <a:t>Portrait of My Father</a:t>
            </a:r>
            <a:br>
              <a:rPr lang="en-US" sz="4400" dirty="0" smtClean="0"/>
            </a:br>
            <a:r>
              <a:rPr lang="en-US" dirty="0" smtClean="0">
                <a:solidFill>
                  <a:schemeClr val="bg1"/>
                </a:solidFill>
              </a:rPr>
              <a:t>1951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1" y="228600"/>
            <a:ext cx="4716314" cy="6334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912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455">
        <p:fade/>
      </p:transition>
    </mc:Choice>
    <mc:Fallback xmlns="">
      <p:transition spd="med" advTm="74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dirty="0" smtClean="0"/>
              <a:t>Fruit of Life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bg1"/>
                </a:solidFill>
              </a:rPr>
              <a:t>1953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16" y="1600200"/>
            <a:ext cx="6586436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961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547">
        <p:fade/>
      </p:transition>
    </mc:Choice>
    <mc:Fallback xmlns="">
      <p:transition spd="med" advTm="75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3048000" cy="2971800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Marxism Will Give Health to the Sick</a:t>
            </a:r>
            <a:br>
              <a:rPr lang="en-US" sz="4400" dirty="0" smtClean="0"/>
            </a:br>
            <a:r>
              <a:rPr lang="en-US" dirty="0" smtClean="0">
                <a:solidFill>
                  <a:schemeClr val="bg1"/>
                </a:solidFill>
              </a:rPr>
              <a:t>1954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53291"/>
            <a:ext cx="4724400" cy="6239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224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590">
        <p:fade/>
      </p:transition>
    </mc:Choice>
    <mc:Fallback xmlns="">
      <p:transition spd="med" advTm="75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0" y="274637"/>
            <a:ext cx="3886200" cy="6288087"/>
          </a:xfrm>
        </p:spPr>
        <p:txBody>
          <a:bodyPr/>
          <a:lstStyle/>
          <a:p>
            <a:r>
              <a:rPr lang="en-US" dirty="0"/>
              <a:t>When </a:t>
            </a:r>
            <a:r>
              <a:rPr lang="en-US" dirty="0" err="1"/>
              <a:t>Frida</a:t>
            </a:r>
            <a:r>
              <a:rPr lang="en-US" dirty="0"/>
              <a:t> died in 1954, she left an unfinished portrait in her </a:t>
            </a:r>
            <a:r>
              <a:rPr lang="en-US" dirty="0" smtClean="0"/>
              <a:t>studio of herself and Stalin.</a:t>
            </a:r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24" y="457200"/>
            <a:ext cx="3949240" cy="610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545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939">
        <p:fade/>
      </p:transition>
    </mc:Choice>
    <mc:Fallback xmlns="">
      <p:transition spd="med" advTm="109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heme/theme1.xml><?xml version="1.0" encoding="utf-8"?>
<a:theme xmlns:a="http://schemas.openxmlformats.org/drawingml/2006/main" name="Thatch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192</TotalTime>
  <Words>168</Words>
  <Application>Microsoft Office PowerPoint</Application>
  <PresentationFormat>On-screen Show (4:3)</PresentationFormat>
  <Paragraphs>32</Paragraphs>
  <Slides>31</Slides>
  <Notes>0</Notes>
  <HiddenSlides>0</HiddenSlides>
  <MMClips>33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Thatch</vt:lpstr>
      <vt:lpstr>The Two Fridas 1939</vt:lpstr>
      <vt:lpstr>First Self Portrait      Self Portrait in a Velvet Dress 1926</vt:lpstr>
      <vt:lpstr>Two Women 1929</vt:lpstr>
      <vt:lpstr>Portrait of my Sister Christina 1928</vt:lpstr>
      <vt:lpstr>Frieda and Diego Rivera 1931</vt:lpstr>
      <vt:lpstr>Henry Ford Hospital 1932</vt:lpstr>
      <vt:lpstr>Self Portrait on the Border of Mexico and the United States 1932</vt:lpstr>
      <vt:lpstr>A Few Small Nips 1935</vt:lpstr>
      <vt:lpstr>Self Portrait Dedicated to Leon Trotsky 1937</vt:lpstr>
      <vt:lpstr>My Nurse and I 1937</vt:lpstr>
      <vt:lpstr>Portrait of Diego Rivera 1937</vt:lpstr>
      <vt:lpstr>Memory 1937</vt:lpstr>
      <vt:lpstr>What the Water Gave Me 1938</vt:lpstr>
      <vt:lpstr>Girl with Death Mask 1938</vt:lpstr>
      <vt:lpstr>Self Portrait Dedicated to Dr. Eloesser 1940 </vt:lpstr>
      <vt:lpstr>The Dream (The Bed) 1940</vt:lpstr>
      <vt:lpstr>Self Portrait with Cropped Hair 1940 </vt:lpstr>
      <vt:lpstr>Self Portrait with Thorn Necklace 1940</vt:lpstr>
      <vt:lpstr>Me and My Parrots 1941</vt:lpstr>
      <vt:lpstr>Portrait of Lucha Maria,  a Girl from Tehuacan 1942</vt:lpstr>
      <vt:lpstr>Roots 1943</vt:lpstr>
      <vt:lpstr>Diego in My Thoughts 1943</vt:lpstr>
      <vt:lpstr>Portrait of Natasha Gelman 1943</vt:lpstr>
      <vt:lpstr>The Broken Column 1944</vt:lpstr>
      <vt:lpstr>Portrait of Mariana Morillo Safa 1944</vt:lpstr>
      <vt:lpstr>Portrait of Dona Rosita Morillo 1944</vt:lpstr>
      <vt:lpstr>The Wounded Deer 1946</vt:lpstr>
      <vt:lpstr>Portrait of My Father 1951</vt:lpstr>
      <vt:lpstr>Fruit of Life 1953</vt:lpstr>
      <vt:lpstr>Marxism Will Give Health to the Sick 1954</vt:lpstr>
      <vt:lpstr>When Frida died in 1954, she left an unfinished portrait in her studio of herself and Stalin.</vt:lpstr>
    </vt:vector>
  </TitlesOfParts>
  <Company>UTA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Two Fridas</dc:title>
  <dc:creator>Story, Dale</dc:creator>
  <cp:lastModifiedBy>Story, Dale</cp:lastModifiedBy>
  <cp:revision>21</cp:revision>
  <dcterms:created xsi:type="dcterms:W3CDTF">2012-06-11T03:31:31Z</dcterms:created>
  <dcterms:modified xsi:type="dcterms:W3CDTF">2012-06-11T16:03:50Z</dcterms:modified>
</cp:coreProperties>
</file>